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2"/>
  </p:notesMasterIdLst>
  <p:handoutMasterIdLst>
    <p:handoutMasterId r:id="rId23"/>
  </p:handoutMasterIdLst>
  <p:sldIdLst>
    <p:sldId id="394" r:id="rId4"/>
    <p:sldId id="466" r:id="rId5"/>
    <p:sldId id="464" r:id="rId6"/>
    <p:sldId id="498" r:id="rId7"/>
    <p:sldId id="469" r:id="rId8"/>
    <p:sldId id="493" r:id="rId9"/>
    <p:sldId id="500" r:id="rId10"/>
    <p:sldId id="470" r:id="rId11"/>
    <p:sldId id="494" r:id="rId12"/>
    <p:sldId id="475" r:id="rId13"/>
    <p:sldId id="499" r:id="rId14"/>
    <p:sldId id="488" r:id="rId15"/>
    <p:sldId id="489" r:id="rId16"/>
    <p:sldId id="490" r:id="rId17"/>
    <p:sldId id="492" r:id="rId18"/>
    <p:sldId id="442" r:id="rId19"/>
    <p:sldId id="352" r:id="rId20"/>
    <p:sldId id="393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8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3810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Microsoft Software Development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10262" y="1740616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212" y="3226468"/>
            <a:ext cx="2667000" cy="2926860"/>
          </a:xfrm>
          <a:prstGeom prst="rect">
            <a:avLst/>
          </a:prstGeom>
        </p:spPr>
      </p:pic>
      <p:pic>
        <p:nvPicPr>
          <p:cNvPr id="20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667000"/>
            <a:ext cx="3581400" cy="3581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 smtClean="0">
                <a:latin typeface="Consolas" pitchFamily="49" charset="0"/>
              </a:rPr>
              <a:t>50</a:t>
            </a:r>
            <a:r>
              <a:rPr lang="en-US" dirty="0" smtClean="0"/>
              <a:t> </a:t>
            </a:r>
            <a:r>
              <a:rPr lang="en-US" dirty="0"/>
              <a:t>hours (onsite + YouTube videos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 (practice tests): </a:t>
            </a:r>
            <a:r>
              <a:rPr lang="en-US" dirty="0"/>
              <a:t>~ </a:t>
            </a:r>
            <a:r>
              <a:rPr lang="en-US" dirty="0" smtClean="0"/>
              <a:t>0 – 10 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Practical Exam ~ 3 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January – April 2017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April 2017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3173627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Practical Exam – 80</a:t>
            </a:r>
            <a:r>
              <a:rPr lang="en-US" dirty="0"/>
              <a:t>%</a:t>
            </a:r>
          </a:p>
          <a:p>
            <a:r>
              <a:rPr lang="en-US" dirty="0" smtClean="0"/>
              <a:t>Homework (practice tests)  </a:t>
            </a:r>
            <a:r>
              <a:rPr lang="en-US" dirty="0"/>
              <a:t>– </a:t>
            </a:r>
            <a:r>
              <a:rPr lang="en-US" dirty="0" smtClean="0"/>
              <a:t>20</a:t>
            </a:r>
            <a:r>
              <a:rPr lang="en-US" dirty="0"/>
              <a:t>%</a:t>
            </a:r>
          </a:p>
          <a:p>
            <a:r>
              <a:rPr lang="en-US" dirty="0" smtClean="0"/>
              <a:t>Presence </a:t>
            </a:r>
            <a:r>
              <a:rPr lang="en-US" dirty="0"/>
              <a:t>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MSDF course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0744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https://softuni.bg/trainings/1396/microsoft-software-development-fundamentals-june-2016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9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</a:t>
            </a:r>
            <a:r>
              <a:rPr lang="en-US" dirty="0"/>
              <a:t>Studio – </a:t>
            </a:r>
            <a:r>
              <a:rPr lang="en-US" dirty="0">
                <a:hlinkClick r:id="rId3"/>
              </a:rPr>
              <a:t>https://www.visualstudio.com</a:t>
            </a:r>
            <a:r>
              <a:rPr lang="en-US" dirty="0"/>
              <a:t> – for .</a:t>
            </a:r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2971800"/>
            <a:ext cx="5372658" cy="3282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</a:t>
            </a:r>
            <a:r>
              <a:rPr lang="en-US" dirty="0" smtClean="0"/>
              <a:t>Team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 smtClean="0"/>
              <a:t>The MSDF course aims to </a:t>
            </a:r>
            <a:r>
              <a:rPr lang="en-US" b="1" dirty="0" smtClean="0"/>
              <a:t>strengthen</a:t>
            </a:r>
            <a:r>
              <a:rPr lang="en-US" dirty="0" smtClean="0"/>
              <a:t> your knowledge over: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Basic programming and OOP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General Software Development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Desktop and Web Applications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Web Services / Windows Services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9274660" y="1406318"/>
            <a:ext cx="2053603" cy="2053603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81400"/>
            <a:ext cx="261937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</a:t>
            </a:r>
            <a:r>
              <a:rPr lang="en-US" dirty="0" smtClean="0"/>
              <a:t>is not suitable for beginners in programming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 smtClean="0"/>
              <a:t>It does not aim to teach you all of the material over the topics in it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Its idea is to prepare you for the 98-361 Certification Exam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strengt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 </a:t>
            </a:r>
            <a:r>
              <a:rPr lang="en-US" dirty="0" smtClean="0"/>
              <a:t>your knowledge over the material</a:t>
            </a:r>
            <a:endParaRPr lang="en-US" dirty="0"/>
          </a:p>
          <a:p>
            <a:pPr lvl="2"/>
            <a:r>
              <a:rPr lang="en-US" dirty="0" smtClean="0"/>
              <a:t>You will learn what you need to pass your certification exam</a:t>
            </a:r>
            <a:endParaRPr lang="en-US" dirty="0"/>
          </a:p>
          <a:p>
            <a:pPr lvl="2"/>
            <a:r>
              <a:rPr lang="en-US" dirty="0" smtClean="0"/>
              <a:t>After every topic, you will have practice exams</a:t>
            </a:r>
          </a:p>
          <a:p>
            <a:pPr lvl="2"/>
            <a:r>
              <a:rPr lang="en-US" dirty="0" smtClean="0"/>
              <a:t>You will be given one big exam at the end of the course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P</a:t>
            </a:r>
            <a:r>
              <a:rPr lang="en-US" dirty="0" smtClean="0"/>
              <a:t>reparatory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Part I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Introduction to Programming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Simple syntax in C#, variables and data storage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Decision structures and repetition structures</a:t>
            </a:r>
            <a:endParaRPr lang="en-US" noProof="1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Object-Oriented Programming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Objects, Methods, Constructors</a:t>
            </a:r>
            <a:r>
              <a:rPr lang="en-US" dirty="0"/>
              <a:t>, </a:t>
            </a:r>
            <a:r>
              <a:rPr lang="en-US" dirty="0" smtClean="0"/>
              <a:t>Fields, Properties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Abstraction, Encapsulation, Inheritance, Polymorphism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Part III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General Software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Development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Application Lifecycle Management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Simple data structures and algorithms</a:t>
            </a:r>
            <a:endParaRPr lang="en-U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IV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Desktop Applications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Windows Forms and Console based apps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Windows Services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5" name="Picture 2" descr="E:\2.Work\98-361\resources\images\generaldev.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723">
            <a:off x="7847011" y="2823406"/>
            <a:ext cx="39476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Part V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Applications and Services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Web page development, Client / Server side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ASP.NET applications, IIS Web Hosting</a:t>
            </a:r>
            <a:endParaRPr lang="en-U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</a:t>
            </a:r>
            <a:r>
              <a:rPr lang="en-US" dirty="0" smtClean="0"/>
              <a:t>VI </a:t>
            </a:r>
            <a:r>
              <a:rPr lang="en-US" dirty="0"/>
              <a:t>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Relational Databases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Query methods, Connection methods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13" name="Picture 6" descr="http://www.brandsoftheworld.com/sites/default/files/styles/logo-thumbnail/public/052011/microsoft_.net_.png?itok=yeSwxY-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416">
            <a:off x="9274660" y="1406318"/>
            <a:ext cx="2053603" cy="2053603"/>
          </a:xfrm>
          <a:prstGeom prst="roundRect">
            <a:avLst>
              <a:gd name="adj" fmla="val 4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81400"/>
            <a:ext cx="261937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1026" name="Picture 2" descr="E:\2.Work\98-361\resources\images\trainers.t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524000"/>
            <a:ext cx="4594224" cy="36753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Preslav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Mihaylov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</a:t>
            </a:r>
            <a:r>
              <a:rPr lang="en-US" sz="3200" noProof="1" smtClean="0"/>
              <a:t>University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</a:t>
            </a:r>
            <a:br>
              <a:rPr lang="en-US" sz="3200" dirty="0"/>
            </a:br>
            <a:r>
              <a:rPr lang="en-US" sz="3200" dirty="0"/>
              <a:t>the Software University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051" name="Picture 3" descr="E:\2.Work\98-361\resources\images\lectur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676400"/>
            <a:ext cx="3255146" cy="3352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581</Words>
  <Application>Microsoft Office PowerPoint</Application>
  <PresentationFormat>Custom</PresentationFormat>
  <Paragraphs>122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Microsoft Software Development Fundamentals</vt:lpstr>
      <vt:lpstr>Table of Contents</vt:lpstr>
      <vt:lpstr>Course Objectives</vt:lpstr>
      <vt:lpstr>Warning: This Course is Preparatory</vt:lpstr>
      <vt:lpstr>Course Topics</vt:lpstr>
      <vt:lpstr>Course Topics (2)</vt:lpstr>
      <vt:lpstr>Course Topics (3)</vt:lpstr>
      <vt:lpstr>The Trainers Team</vt:lpstr>
      <vt:lpstr>Trainers Team</vt:lpstr>
      <vt:lpstr>Training Duration and Schedule</vt:lpstr>
      <vt:lpstr>Scoring System for the Course</vt:lpstr>
      <vt:lpstr>Resources</vt:lpstr>
      <vt:lpstr>Course Web Site &amp; Forums</vt:lpstr>
      <vt:lpstr>The Programming Basics Slides and Videos</vt:lpstr>
      <vt:lpstr>Recommended Software</vt:lpstr>
      <vt:lpstr>Software Technologies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2017-01-16T19:47:15Z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